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69" r:id="rId4"/>
    <p:sldId id="270" r:id="rId5"/>
    <p:sldId id="271" r:id="rId6"/>
    <p:sldId id="258" r:id="rId7"/>
    <p:sldId id="272" r:id="rId8"/>
    <p:sldId id="273" r:id="rId9"/>
    <p:sldId id="259" r:id="rId10"/>
    <p:sldId id="260" r:id="rId11"/>
    <p:sldId id="274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85" autoAdjust="0"/>
    <p:restoredTop sz="94660"/>
  </p:normalViewPr>
  <p:slideViewPr>
    <p:cSldViewPr snapToGrid="0">
      <p:cViewPr varScale="1">
        <p:scale>
          <a:sx n="92" d="100"/>
          <a:sy n="92" d="100"/>
        </p:scale>
        <p:origin x="52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1922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2553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5127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8849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6770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210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17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34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6161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6619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295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237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cKaHxrxr7I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 smtClean="0"/>
              <a:t>Voorlichting, advies en instructie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4000" b="1" dirty="0" smtClean="0"/>
              <a:t>LES 2</a:t>
            </a:r>
          </a:p>
          <a:p>
            <a:r>
              <a:rPr lang="nl-NL" sz="4000" b="1" dirty="0" smtClean="0"/>
              <a:t>Het geven van V, A en I</a:t>
            </a:r>
            <a:endParaRPr lang="nl-NL" sz="4000" b="1" dirty="0"/>
          </a:p>
        </p:txBody>
      </p:sp>
    </p:spTree>
    <p:extLst>
      <p:ext uri="{BB962C8B-B14F-4D97-AF65-F5344CB8AC3E}">
        <p14:creationId xmlns:p14="http://schemas.microsoft.com/office/powerpoint/2010/main" val="274822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Kennisoverdracht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45127" y="2961409"/>
            <a:ext cx="10515600" cy="4351337"/>
          </a:xfrm>
        </p:spPr>
        <p:txBody>
          <a:bodyPr>
            <a:normAutofit/>
          </a:bodyPr>
          <a:lstStyle/>
          <a:p>
            <a:endParaRPr lang="nl-NL" sz="3200" dirty="0" smtClean="0"/>
          </a:p>
          <a:p>
            <a:endParaRPr lang="nl-NL" sz="3200" dirty="0"/>
          </a:p>
          <a:p>
            <a:r>
              <a:rPr lang="nl-NL" sz="3200" dirty="0" smtClean="0"/>
              <a:t>Wil je deskundig V, A of I geven dan behoor je zelf over de kennis of kunde te beschikken.</a:t>
            </a:r>
          </a:p>
          <a:p>
            <a:r>
              <a:rPr lang="nl-NL" sz="3200" dirty="0" smtClean="0"/>
              <a:t>Je moet je kunnen inleven</a:t>
            </a:r>
          </a:p>
          <a:p>
            <a:r>
              <a:rPr lang="nl-NL" sz="3200" dirty="0" smtClean="0"/>
              <a:t>Je moet vertrouwen wekken.</a:t>
            </a:r>
          </a:p>
          <a:p>
            <a:r>
              <a:rPr lang="nl-NL" sz="3200" dirty="0" smtClean="0"/>
              <a:t>Inzicht hebben in de kennisverwerking van de ander (</a:t>
            </a:r>
            <a:r>
              <a:rPr lang="nl-NL" sz="3200" dirty="0" err="1" smtClean="0"/>
              <a:t>zoz</a:t>
            </a:r>
            <a:r>
              <a:rPr lang="nl-NL" sz="3200" dirty="0" smtClean="0"/>
              <a:t>)</a:t>
            </a:r>
            <a:endParaRPr lang="nl-NL" sz="32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772" y="365759"/>
            <a:ext cx="5470085" cy="34165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712422"/>
          </a:xfrm>
        </p:spPr>
        <p:txBody>
          <a:bodyPr>
            <a:normAutofit fontScale="90000"/>
          </a:bodyPr>
          <a:lstStyle/>
          <a:p>
            <a:r>
              <a:rPr lang="nl-NL" sz="4900" b="1" dirty="0" smtClean="0"/>
              <a:t>Kennisverwerking</a:t>
            </a:r>
            <a:r>
              <a:rPr lang="nl-NL" dirty="0" smtClean="0"/>
              <a:t> </a:t>
            </a:r>
            <a:br>
              <a:rPr lang="nl-NL" dirty="0" smtClean="0"/>
            </a:br>
            <a:r>
              <a:rPr lang="nl-NL" dirty="0" smtClean="0"/>
              <a:t>(denk hierbij aan het maken van je eindopdracht)</a:t>
            </a:r>
            <a:endParaRPr lang="nl-NL" sz="31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 smtClean="0"/>
          </a:p>
          <a:p>
            <a:r>
              <a:rPr lang="nl-NL" sz="3200" dirty="0" smtClean="0"/>
              <a:t>De ander moet:</a:t>
            </a:r>
          </a:p>
          <a:p>
            <a:pPr lvl="1"/>
            <a:r>
              <a:rPr lang="nl-NL" sz="2800" b="1" dirty="0" smtClean="0"/>
              <a:t>Openstaan </a:t>
            </a:r>
            <a:r>
              <a:rPr lang="nl-NL" sz="2800" dirty="0" smtClean="0"/>
              <a:t>voor de informatie</a:t>
            </a:r>
          </a:p>
          <a:p>
            <a:pPr lvl="1"/>
            <a:r>
              <a:rPr lang="nl-NL" sz="2800" dirty="0" smtClean="0"/>
              <a:t>Moet de informatie kunnen </a:t>
            </a:r>
            <a:r>
              <a:rPr lang="nl-NL" sz="2800" b="1" dirty="0" smtClean="0"/>
              <a:t>begrijpen</a:t>
            </a:r>
          </a:p>
          <a:p>
            <a:pPr lvl="1"/>
            <a:r>
              <a:rPr lang="nl-NL" sz="2800" b="1" dirty="0" smtClean="0"/>
              <a:t>Gemotiveerd </a:t>
            </a:r>
            <a:r>
              <a:rPr lang="nl-NL" sz="2800" b="1" dirty="0"/>
              <a:t>zijn </a:t>
            </a:r>
            <a:r>
              <a:rPr lang="nl-NL" sz="2800" dirty="0"/>
              <a:t>om iets met die informatie te </a:t>
            </a:r>
            <a:r>
              <a:rPr lang="nl-NL" sz="2800" dirty="0" smtClean="0"/>
              <a:t>doen</a:t>
            </a:r>
          </a:p>
          <a:p>
            <a:pPr lvl="1"/>
            <a:r>
              <a:rPr lang="nl-NL" sz="2800" dirty="0"/>
              <a:t>M</a:t>
            </a:r>
            <a:r>
              <a:rPr lang="nl-NL" sz="2800" dirty="0" smtClean="0"/>
              <a:t>oet daadwerkelijk </a:t>
            </a:r>
            <a:r>
              <a:rPr lang="nl-NL" sz="2800" b="1" dirty="0" smtClean="0"/>
              <a:t>in staat zijn </a:t>
            </a:r>
            <a:r>
              <a:rPr lang="nl-NL" sz="2800" dirty="0" smtClean="0"/>
              <a:t>om iets met de informatie te doen. 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96104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Inleidend filmpje Instructie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nl-NL" dirty="0"/>
          </a:p>
          <a:p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www.youtube.com/watch?v=McKaHxrxr7I</a:t>
            </a:r>
            <a:endParaRPr lang="nl-NL" dirty="0" smtClean="0"/>
          </a:p>
          <a:p>
            <a:r>
              <a:rPr lang="nl-NL" dirty="0" smtClean="0"/>
              <a:t>DON’T TRY THIS (at home) !!!!!!!!!!!!!!!!!!!!!!!!!!!!!!!!!!!!!!!!!!!!!!!!!!!!!!!!!!!!!!!!!!!!!!!!!!!!!!!!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121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5127" y="199505"/>
            <a:ext cx="10515600" cy="1325562"/>
          </a:xfrm>
        </p:spPr>
        <p:txBody>
          <a:bodyPr/>
          <a:lstStyle/>
          <a:p>
            <a:r>
              <a:rPr lang="nl-NL" b="1" dirty="0" smtClean="0"/>
              <a:t>Opdracht 1: Wat is ook alweer?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45127" y="1319646"/>
            <a:ext cx="10515600" cy="553835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sz="3200" dirty="0" smtClean="0"/>
              <a:t>Voorlichting =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 smtClean="0"/>
              <a:t>Adviseren =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 smtClean="0"/>
              <a:t>Instructie geven =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 smtClean="0"/>
              <a:t>Micro niveau =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 err="1" smtClean="0"/>
              <a:t>Meso</a:t>
            </a:r>
            <a:r>
              <a:rPr lang="nl-NL" sz="3200" dirty="0" smtClean="0"/>
              <a:t> niveau =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 smtClean="0"/>
              <a:t>Macro niveau =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 smtClean="0"/>
              <a:t>Primair =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 smtClean="0"/>
              <a:t>Secundair =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 smtClean="0"/>
              <a:t>Tertiair = </a:t>
            </a:r>
            <a:endParaRPr lang="nl-NL" sz="32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4590" y="1664278"/>
            <a:ext cx="6558869" cy="409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4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/>
              <a:t>Voorlichten gaat over het veranderen/ beïnvloeden van </a:t>
            </a:r>
            <a:r>
              <a:rPr lang="nl-NL" b="1" dirty="0" smtClean="0"/>
              <a:t>gedrag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 Micro, </a:t>
            </a:r>
            <a:r>
              <a:rPr lang="nl-NL" dirty="0" err="1" smtClean="0"/>
              <a:t>Meso</a:t>
            </a:r>
            <a:r>
              <a:rPr lang="nl-NL" dirty="0" smtClean="0"/>
              <a:t> en  Macro niveau</a:t>
            </a:r>
          </a:p>
          <a:p>
            <a:r>
              <a:rPr lang="nl-NL" dirty="0" smtClean="0"/>
              <a:t>Wat betekent dit bovenstaande?</a:t>
            </a:r>
          </a:p>
          <a:p>
            <a:r>
              <a:rPr lang="nl-NL" dirty="0" smtClean="0"/>
              <a:t>Individu, specifieke groepen, bevolkingsgroepen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8274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5127" y="251460"/>
            <a:ext cx="10515600" cy="1598122"/>
          </a:xfrm>
        </p:spPr>
        <p:txBody>
          <a:bodyPr>
            <a:noAutofit/>
          </a:bodyPr>
          <a:lstStyle/>
          <a:p>
            <a:r>
              <a:rPr lang="nl-NL" b="1" dirty="0" smtClean="0"/>
              <a:t>Factoren die van invloed zijn op de manier waarop je het beste kunt voorlichten, adviseren of instructie over geven: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45127" y="2078182"/>
            <a:ext cx="10515600" cy="4644736"/>
          </a:xfrm>
        </p:spPr>
        <p:txBody>
          <a:bodyPr/>
          <a:lstStyle/>
          <a:p>
            <a:r>
              <a:rPr lang="nl-NL" dirty="0" smtClean="0"/>
              <a:t>Leeftijd en begripsvermogen</a:t>
            </a:r>
          </a:p>
          <a:p>
            <a:r>
              <a:rPr lang="nl-NL" dirty="0" smtClean="0"/>
              <a:t>Persoonlijkheid van de zorgvrager</a:t>
            </a:r>
          </a:p>
          <a:p>
            <a:r>
              <a:rPr lang="nl-NL" dirty="0" smtClean="0"/>
              <a:t>De aanwezige kennis</a:t>
            </a:r>
          </a:p>
          <a:p>
            <a:r>
              <a:rPr lang="nl-NL" dirty="0" smtClean="0"/>
              <a:t>De naasten</a:t>
            </a:r>
          </a:p>
          <a:p>
            <a:r>
              <a:rPr lang="nl-NL" dirty="0" smtClean="0"/>
              <a:t>De cultuur</a:t>
            </a:r>
          </a:p>
          <a:p>
            <a:r>
              <a:rPr lang="nl-NL" dirty="0" smtClean="0"/>
              <a:t>Woonomgeving/ werkomgeving</a:t>
            </a:r>
          </a:p>
          <a:p>
            <a:r>
              <a:rPr lang="nl-NL" dirty="0" smtClean="0"/>
              <a:t>Tijd/eeuw/ decennium</a:t>
            </a:r>
          </a:p>
          <a:p>
            <a:r>
              <a:rPr lang="nl-NL" dirty="0" smtClean="0"/>
              <a:t>Sociale omgeving</a:t>
            </a:r>
          </a:p>
          <a:p>
            <a:r>
              <a:rPr lang="nl-NL" dirty="0" smtClean="0"/>
              <a:t>Opvoeding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9113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 smtClean="0"/>
              <a:t>O</a:t>
            </a:r>
            <a:r>
              <a:rPr lang="nl-NL" b="1" dirty="0" smtClean="0"/>
              <a:t>pdracht 2: </a:t>
            </a:r>
            <a:r>
              <a:rPr lang="nl-NL" b="1" dirty="0" smtClean="0"/>
              <a:t>Hoe en waarover kan </a:t>
            </a:r>
            <a:r>
              <a:rPr lang="nl-NL" b="1" dirty="0"/>
              <a:t>je voorlichting een rol laten spelen bij</a:t>
            </a:r>
            <a:r>
              <a:rPr lang="nl-NL" b="1" dirty="0" smtClean="0"/>
              <a:t>:</a:t>
            </a:r>
            <a:endParaRPr lang="nl-NL" b="1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790493"/>
              </p:ext>
            </p:extLst>
          </p:nvPr>
        </p:nvGraphicFramePr>
        <p:xfrm>
          <a:off x="499341" y="1691322"/>
          <a:ext cx="10861386" cy="5029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0462"/>
                <a:gridCol w="3620462"/>
                <a:gridCol w="3620462"/>
              </a:tblGrid>
              <a:tr h="576345">
                <a:tc>
                  <a:txBody>
                    <a:bodyPr/>
                    <a:lstStyle/>
                    <a:p>
                      <a:r>
                        <a:rPr lang="nl-NL" sz="2200" dirty="0" smtClean="0"/>
                        <a:t>Factoren in het leven:</a:t>
                      </a:r>
                      <a:endParaRPr lang="nl-NL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200" dirty="0" smtClean="0"/>
                        <a:t>Aandachtspunten</a:t>
                      </a:r>
                      <a:endParaRPr lang="nl-NL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200" smtClean="0"/>
                        <a:t>Hoe voorlichten?</a:t>
                      </a:r>
                      <a:endParaRPr lang="nl-NL" sz="2200" dirty="0"/>
                    </a:p>
                  </a:txBody>
                  <a:tcPr/>
                </a:tc>
              </a:tr>
              <a:tr h="576345">
                <a:tc>
                  <a:txBody>
                    <a:bodyPr/>
                    <a:lstStyle/>
                    <a:p>
                      <a:r>
                        <a:rPr lang="nl-NL" sz="2200" dirty="0" smtClean="0"/>
                        <a:t>Begripsvermogen en leeftijd</a:t>
                      </a:r>
                      <a:endParaRPr lang="nl-NL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200"/>
                    </a:p>
                  </a:txBody>
                  <a:tcPr/>
                </a:tc>
              </a:tr>
              <a:tr h="576345">
                <a:tc>
                  <a:txBody>
                    <a:bodyPr/>
                    <a:lstStyle/>
                    <a:p>
                      <a:r>
                        <a:rPr lang="nl-NL" sz="2200" dirty="0" smtClean="0"/>
                        <a:t>Woonomgeving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200"/>
                    </a:p>
                  </a:txBody>
                  <a:tcPr/>
                </a:tc>
              </a:tr>
              <a:tr h="576345">
                <a:tc>
                  <a:txBody>
                    <a:bodyPr/>
                    <a:lstStyle/>
                    <a:p>
                      <a:r>
                        <a:rPr lang="nl-NL" sz="2200" dirty="0" smtClean="0"/>
                        <a:t>Werkomstandigheden</a:t>
                      </a:r>
                      <a:endParaRPr lang="nl-NL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200"/>
                    </a:p>
                  </a:txBody>
                  <a:tcPr/>
                </a:tc>
              </a:tr>
              <a:tr h="576345">
                <a:tc>
                  <a:txBody>
                    <a:bodyPr/>
                    <a:lstStyle/>
                    <a:p>
                      <a:r>
                        <a:rPr lang="nl-NL" sz="2200" dirty="0" smtClean="0"/>
                        <a:t>De tijd waarin iemand leeft</a:t>
                      </a:r>
                      <a:endParaRPr lang="nl-NL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200"/>
                    </a:p>
                  </a:txBody>
                  <a:tcPr/>
                </a:tc>
              </a:tr>
              <a:tr h="994787">
                <a:tc>
                  <a:txBody>
                    <a:bodyPr/>
                    <a:lstStyle/>
                    <a:p>
                      <a:r>
                        <a:rPr lang="nl-NL" sz="2200" dirty="0" smtClean="0"/>
                        <a:t>De groep waar iemand deel van uitmaakt</a:t>
                      </a:r>
                      <a:endParaRPr lang="nl-NL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200"/>
                    </a:p>
                  </a:txBody>
                  <a:tcPr/>
                </a:tc>
              </a:tr>
              <a:tr h="576345">
                <a:tc>
                  <a:txBody>
                    <a:bodyPr/>
                    <a:lstStyle/>
                    <a:p>
                      <a:r>
                        <a:rPr lang="nl-NL" sz="2200" dirty="0" smtClean="0"/>
                        <a:t>De cultuur van de ander</a:t>
                      </a:r>
                      <a:endParaRPr lang="nl-NL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200" dirty="0"/>
                    </a:p>
                  </a:txBody>
                  <a:tcPr/>
                </a:tc>
              </a:tr>
              <a:tr h="576345">
                <a:tc>
                  <a:txBody>
                    <a:bodyPr/>
                    <a:lstStyle/>
                    <a:p>
                      <a:r>
                        <a:rPr lang="nl-NL" sz="2200" dirty="0" smtClean="0"/>
                        <a:t>De opvoeding van de ander</a:t>
                      </a:r>
                      <a:endParaRPr lang="nl-NL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Inzicht in gedrag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Je wilt mensen niet dwingen om iets te doen tijdens je voorlichting (of A of I). </a:t>
            </a:r>
          </a:p>
          <a:p>
            <a:pPr marL="0" indent="0">
              <a:buNone/>
            </a:pPr>
            <a:r>
              <a:rPr lang="nl-NL" dirty="0" smtClean="0"/>
              <a:t>Daarom moet je inzicht hebben in gedrag: </a:t>
            </a:r>
          </a:p>
          <a:p>
            <a:r>
              <a:rPr lang="nl-NL" dirty="0" smtClean="0"/>
              <a:t>Aangeleerd (bijv. sociaal wenselijk &gt; normen en waarden, fatsoensnormen)</a:t>
            </a:r>
          </a:p>
          <a:p>
            <a:r>
              <a:rPr lang="nl-NL" dirty="0" smtClean="0"/>
              <a:t>Eigen (onbewust ontstaan)</a:t>
            </a:r>
          </a:p>
          <a:p>
            <a:endParaRPr lang="nl-NL" dirty="0"/>
          </a:p>
          <a:p>
            <a:r>
              <a:rPr lang="nl-NL" dirty="0" smtClean="0"/>
              <a:t>Bij V, A en I speel je in op het gedrag wat aan te leren valt.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8934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3 categorieën voor  aanleiding tot gedragsverandering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sz="3200" dirty="0" smtClean="0"/>
          </a:p>
          <a:p>
            <a:r>
              <a:rPr lang="nl-NL" sz="3200" dirty="0" smtClean="0"/>
              <a:t>Weegschaal principe &gt; argumenten en tegenargumenten</a:t>
            </a:r>
          </a:p>
          <a:p>
            <a:r>
              <a:rPr lang="nl-NL" sz="3200" dirty="0" smtClean="0"/>
              <a:t>Sociale afweging &gt; wat vind een ander?</a:t>
            </a:r>
          </a:p>
          <a:p>
            <a:r>
              <a:rPr lang="nl-NL" sz="3200" dirty="0" smtClean="0"/>
              <a:t>Haalbaarheid &gt; geloof je er in?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96135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smtClean="0"/>
              <a:t>Het ASE </a:t>
            </a:r>
            <a:r>
              <a:rPr lang="nl-NL" b="1" dirty="0" smtClean="0"/>
              <a:t>model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A</a:t>
            </a:r>
            <a:r>
              <a:rPr lang="nl-NL" sz="3200" dirty="0" smtClean="0"/>
              <a:t>ttitude(houding)</a:t>
            </a:r>
          </a:p>
          <a:p>
            <a:r>
              <a:rPr lang="nl-NL" sz="3200" dirty="0" smtClean="0"/>
              <a:t>Sociale invloed</a:t>
            </a:r>
          </a:p>
          <a:p>
            <a:r>
              <a:rPr lang="nl-NL" sz="3200" dirty="0" smtClean="0"/>
              <a:t>Eigen </a:t>
            </a:r>
            <a:r>
              <a:rPr lang="nl-NL" sz="3200" dirty="0" smtClean="0"/>
              <a:t>effectiviteit</a:t>
            </a:r>
          </a:p>
          <a:p>
            <a:endParaRPr lang="nl-NL" sz="3200" dirty="0"/>
          </a:p>
          <a:p>
            <a:pPr marL="0" indent="0">
              <a:buNone/>
            </a:pPr>
            <a:r>
              <a:rPr lang="nl-NL" sz="3200" dirty="0" smtClean="0"/>
              <a:t>Lees hiervoor 2.4.2 op </a:t>
            </a:r>
            <a:r>
              <a:rPr lang="nl-NL" sz="3200" dirty="0" err="1" smtClean="0"/>
              <a:t>blz</a:t>
            </a:r>
            <a:r>
              <a:rPr lang="nl-NL" sz="3200" dirty="0" smtClean="0"/>
              <a:t> 21/22</a:t>
            </a:r>
            <a:endParaRPr lang="nl-N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TM02900722[[fn=Ion-directiekamer]]</Template>
  <TotalTime>155</TotalTime>
  <Words>367</Words>
  <Application>Microsoft Office PowerPoint</Application>
  <PresentationFormat>Breedbeeld</PresentationFormat>
  <Paragraphs>75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Wingdings 2</vt:lpstr>
      <vt:lpstr>HDOfficeLightV0</vt:lpstr>
      <vt:lpstr>Voorlichting, advies en instructie</vt:lpstr>
      <vt:lpstr>Inleidend filmpje Instructie </vt:lpstr>
      <vt:lpstr>Opdracht 1: Wat is ook alweer?</vt:lpstr>
      <vt:lpstr>Voorlichten gaat over het veranderen/ beïnvloeden van gedrag</vt:lpstr>
      <vt:lpstr>Factoren die van invloed zijn op de manier waarop je het beste kunt voorlichten, adviseren of instructie over geven:</vt:lpstr>
      <vt:lpstr>Opdracht 2: Hoe en waarover kan je voorlichting een rol laten spelen bij:</vt:lpstr>
      <vt:lpstr>Inzicht in gedrag</vt:lpstr>
      <vt:lpstr>3 categorieën voor  aanleiding tot gedragsverandering</vt:lpstr>
      <vt:lpstr>Het ASE model</vt:lpstr>
      <vt:lpstr>Kennisoverdracht</vt:lpstr>
      <vt:lpstr>Kennisverwerking  (denk hierbij aan het maken van je eindopdracht)</vt:lpstr>
    </vt:vector>
  </TitlesOfParts>
  <Company>Alfa-college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Voorlichting, advies en instructie</dc:title>
  <dc:creator>Pol-Bekkering, Ingrid</dc:creator>
  <cp:lastModifiedBy>Pol-Bekkering, Ingrid</cp:lastModifiedBy>
  <cp:revision>24</cp:revision>
  <dcterms:created xsi:type="dcterms:W3CDTF">2016-11-10T10:49:33Z</dcterms:created>
  <dcterms:modified xsi:type="dcterms:W3CDTF">2017-12-27T18:09:50Z</dcterms:modified>
</cp:coreProperties>
</file>